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4" r:id="rId2"/>
  </p:sldMasterIdLst>
  <p:notesMasterIdLst>
    <p:notesMasterId r:id="rId23"/>
  </p:notesMasterIdLst>
  <p:handoutMasterIdLst>
    <p:handoutMasterId r:id="rId24"/>
  </p:handoutMasterIdLst>
  <p:sldIdLst>
    <p:sldId id="256" r:id="rId3"/>
    <p:sldId id="258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81" r:id="rId13"/>
    <p:sldId id="279" r:id="rId14"/>
    <p:sldId id="280" r:id="rId15"/>
    <p:sldId id="283" r:id="rId16"/>
    <p:sldId id="282" r:id="rId17"/>
    <p:sldId id="292" r:id="rId18"/>
    <p:sldId id="288" r:id="rId19"/>
    <p:sldId id="293" r:id="rId20"/>
    <p:sldId id="291" r:id="rId21"/>
    <p:sldId id="290" r:id="rId2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62A6583-7C9D-44AC-8158-1A5379297982}">
          <p14:sldIdLst>
            <p14:sldId id="256"/>
            <p14:sldId id="258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81"/>
            <p14:sldId id="279"/>
            <p14:sldId id="280"/>
            <p14:sldId id="283"/>
            <p14:sldId id="282"/>
            <p14:sldId id="292"/>
            <p14:sldId id="288"/>
            <p14:sldId id="293"/>
            <p14:sldId id="291"/>
            <p14:sldId id="29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156834"/>
    <a:srgbClr val="EC821C"/>
    <a:srgbClr val="156734"/>
    <a:srgbClr val="762123"/>
    <a:srgbClr val="CBF5DC"/>
    <a:srgbClr val="93E9B6"/>
    <a:srgbClr val="F6C798"/>
    <a:srgbClr val="E49C9E"/>
    <a:srgbClr val="DA7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3381" autoAdjust="0"/>
  </p:normalViewPr>
  <p:slideViewPr>
    <p:cSldViewPr>
      <p:cViewPr>
        <p:scale>
          <a:sx n="78" d="100"/>
          <a:sy n="78" d="100"/>
        </p:scale>
        <p:origin x="-1140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229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692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 userDrawn="1"/>
        </p:nvSpPr>
        <p:spPr bwMode="auto">
          <a:xfrm>
            <a:off x="0" y="2133600"/>
            <a:ext cx="9144000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sz="2400" i="1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>
              <a:defRPr/>
            </a:pPr>
            <a:r>
              <a:rPr lang="en-US" sz="4400" smtClean="0">
                <a:solidFill>
                  <a:srgbClr val="156734"/>
                </a:solidFill>
              </a:rPr>
              <a:t>africa-rising.net</a:t>
            </a:r>
            <a:endParaRPr lang="en-US" sz="4400" b="1" i="1" smtClean="0">
              <a:solidFill>
                <a:srgbClr val="156734"/>
              </a:solidFill>
            </a:endParaRPr>
          </a:p>
        </p:txBody>
      </p:sp>
      <p:pic>
        <p:nvPicPr>
          <p:cNvPr id="3" name="Picture 4" descr="AR_WA_partner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3810000"/>
            <a:ext cx="6781800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6019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0" y="1828800"/>
            <a:ext cx="9144000" cy="1524000"/>
          </a:xfrm>
        </p:spPr>
        <p:txBody>
          <a:bodyPr anchor="ctr"/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Transhumant practices and its effects on natural resource management in the Sudano-Sahelian Zone of Mali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9600" y="3886200"/>
            <a:ext cx="7696200" cy="990600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Clarisse UMUTONI &amp; Augustine AYANTUNDE </a:t>
            </a:r>
          </a:p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International Livestock Research Institute, ILRI </a:t>
            </a:r>
          </a:p>
        </p:txBody>
      </p:sp>
      <p:sp>
        <p:nvSpPr>
          <p:cNvPr id="5" name="Ellipse 8"/>
          <p:cNvSpPr/>
          <p:nvPr/>
        </p:nvSpPr>
        <p:spPr bwMode="auto">
          <a:xfrm>
            <a:off x="1676400" y="5029200"/>
            <a:ext cx="5943600" cy="908864"/>
          </a:xfrm>
          <a:prstGeom prst="ellipse">
            <a:avLst/>
          </a:prstGeom>
          <a:noFill/>
          <a:ln w="571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algn="ctr" defTabSz="1279525" eaLnBrk="0" hangingPunct="0"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Africa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RISING-Legacy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Writeshop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December 12-13, 2016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76399"/>
            <a:ext cx="8153400" cy="492817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fr-FR" sz="2800" b="1" dirty="0">
                <a:solidFill>
                  <a:srgbClr val="156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sz="2800" b="1" dirty="0" smtClean="0">
                <a:solidFill>
                  <a:srgbClr val="156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800" b="1" dirty="0" smtClean="0">
                <a:solidFill>
                  <a:srgbClr val="EC82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collection</a:t>
            </a:r>
          </a:p>
          <a:p>
            <a:pPr marL="571500" indent="-457200" algn="just">
              <a:lnSpc>
                <a:spcPct val="150000"/>
              </a:lnSpc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Focus group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discussions</a:t>
            </a:r>
          </a:p>
          <a:p>
            <a:pPr marL="571500" indent="-457200" algn="just">
              <a:lnSpc>
                <a:spcPct val="150000"/>
              </a:lnSpc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individual interviews :177 </a:t>
            </a:r>
            <a:endParaRPr lang="fr-FR" sz="2800" b="1" dirty="0">
              <a:solidFill>
                <a:srgbClr val="EC82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457200" algn="just">
              <a:lnSpc>
                <a:spcPct val="150000"/>
              </a:lnSpc>
              <a:buClr>
                <a:srgbClr val="EC821C"/>
              </a:buClr>
              <a:buFont typeface="Wingdings" panose="05000000000000000000" pitchFamily="2" charset="2"/>
              <a:buChar char="ü"/>
            </a:pP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457200" algn="just">
              <a:lnSpc>
                <a:spcPct val="150000"/>
              </a:lnSpc>
              <a:buClr>
                <a:srgbClr val="EC821C"/>
              </a:buClr>
              <a:buFont typeface="Wingdings" panose="05000000000000000000" pitchFamily="2" charset="2"/>
              <a:buChar char="ü"/>
            </a:pP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43200" y="990600"/>
            <a:ext cx="342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Methodology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56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547943"/>
            <a:ext cx="8686800" cy="4852857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fr-FR" sz="2800" b="1" dirty="0">
                <a:solidFill>
                  <a:srgbClr val="156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sz="2800" b="1" dirty="0" smtClean="0">
                <a:solidFill>
                  <a:srgbClr val="156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sz="2800" b="1" dirty="0" smtClean="0">
                <a:solidFill>
                  <a:srgbClr val="EC82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analysis</a:t>
            </a:r>
          </a:p>
          <a:p>
            <a:pPr marL="571500" indent="-457200"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/>
              <a:t>Descriptive statistics </a:t>
            </a:r>
          </a:p>
          <a:p>
            <a:pPr marL="571500" indent="-457200"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/>
              <a:t>Chi </a:t>
            </a:r>
            <a:r>
              <a:rPr lang="en-US" sz="2800" b="1" dirty="0"/>
              <a:t>Square and ANOVA </a:t>
            </a:r>
          </a:p>
          <a:p>
            <a:pPr marL="571500" indent="-457200"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/>
              <a:t>Multinomial </a:t>
            </a:r>
            <a:r>
              <a:rPr lang="en-US" sz="2800" b="1" dirty="0"/>
              <a:t>logit (MNL) model 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</a:pP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SPSS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(version 20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was used for the analysis</a:t>
            </a:r>
          </a:p>
        </p:txBody>
      </p:sp>
      <p:sp>
        <p:nvSpPr>
          <p:cNvPr id="3" name="Rectangle 2"/>
          <p:cNvSpPr/>
          <p:nvPr/>
        </p:nvSpPr>
        <p:spPr>
          <a:xfrm>
            <a:off x="2743200" y="990600"/>
            <a:ext cx="342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Methodology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5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52600" y="835152"/>
            <a:ext cx="6629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results and discussion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390609"/>
              </p:ext>
            </p:extLst>
          </p:nvPr>
        </p:nvGraphicFramePr>
        <p:xfrm>
          <a:off x="228601" y="2148441"/>
          <a:ext cx="8784335" cy="40280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90011"/>
                <a:gridCol w="753270"/>
                <a:gridCol w="893322"/>
                <a:gridCol w="1116653"/>
                <a:gridCol w="744435"/>
                <a:gridCol w="893322"/>
                <a:gridCol w="893322"/>
              </a:tblGrid>
              <a:tr h="3124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Parameters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Bougouni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Koutiala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2129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Farmers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Settled pastoralists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Transhumant herders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Farmers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Settled pastoralists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Transhumant 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herders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4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Availability of forage resources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1246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6.7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4.2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1.5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5. 6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</a:tr>
              <a:tr h="31246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Decrease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93.3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82.4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91.6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78.5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88.8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87.5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</a:tr>
              <a:tr h="31246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change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17.6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4.2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5.6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12.5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4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Abusive cutting of trees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1246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93.3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33.3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67.7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44.4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</a:tr>
              <a:tr h="31246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Decrease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4.4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5.6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noFill/>
                  </a:tcPr>
                </a:tc>
              </a:tr>
              <a:tr h="31246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change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2.3 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41.7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32.3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97" marR="63197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Oval 1"/>
          <p:cNvSpPr/>
          <p:nvPr/>
        </p:nvSpPr>
        <p:spPr>
          <a:xfrm>
            <a:off x="3614928" y="5105400"/>
            <a:ext cx="1485900" cy="533400"/>
          </a:xfrm>
          <a:prstGeom prst="ellipse">
            <a:avLst/>
          </a:prstGeom>
          <a:noFill/>
          <a:ln w="28575">
            <a:solidFill>
              <a:srgbClr val="EC82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Oval 3"/>
          <p:cNvSpPr/>
          <p:nvPr/>
        </p:nvSpPr>
        <p:spPr>
          <a:xfrm>
            <a:off x="6361176" y="5219700"/>
            <a:ext cx="762000" cy="304800"/>
          </a:xfrm>
          <a:prstGeom prst="ellipse">
            <a:avLst/>
          </a:prstGeom>
          <a:noFill/>
          <a:ln w="28575">
            <a:solidFill>
              <a:srgbClr val="EC82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5257800" y="5846064"/>
            <a:ext cx="762000" cy="304800"/>
          </a:xfrm>
          <a:prstGeom prst="ellipse">
            <a:avLst/>
          </a:prstGeom>
          <a:noFill/>
          <a:ln w="28575">
            <a:solidFill>
              <a:srgbClr val="EC82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val 7"/>
          <p:cNvSpPr/>
          <p:nvPr/>
        </p:nvSpPr>
        <p:spPr>
          <a:xfrm>
            <a:off x="8077200" y="5861304"/>
            <a:ext cx="609600" cy="304800"/>
          </a:xfrm>
          <a:prstGeom prst="ellipse">
            <a:avLst/>
          </a:prstGeom>
          <a:noFill/>
          <a:ln w="28575">
            <a:solidFill>
              <a:srgbClr val="EC82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val 4"/>
          <p:cNvSpPr/>
          <p:nvPr/>
        </p:nvSpPr>
        <p:spPr>
          <a:xfrm>
            <a:off x="3614928" y="4191000"/>
            <a:ext cx="5334000" cy="533400"/>
          </a:xfrm>
          <a:prstGeom prst="ellipse">
            <a:avLst/>
          </a:prstGeom>
          <a:noFill/>
          <a:ln w="28575">
            <a:solidFill>
              <a:srgbClr val="EC82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70104" y="1383268"/>
            <a:ext cx="891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Table 2. Effect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of transhumant practices on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NRM over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the past 30 years 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59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71600" y="822959"/>
            <a:ext cx="6629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results and discussion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511357"/>
              </p:ext>
            </p:extLst>
          </p:nvPr>
        </p:nvGraphicFramePr>
        <p:xfrm>
          <a:off x="16764" y="1647235"/>
          <a:ext cx="8991599" cy="52042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12816"/>
                <a:gridCol w="709326"/>
                <a:gridCol w="1094630"/>
                <a:gridCol w="1016442"/>
                <a:gridCol w="781878"/>
                <a:gridCol w="1108972"/>
                <a:gridCol w="767535"/>
              </a:tblGrid>
              <a:tr h="2812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Parameters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Bougouni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Koutiala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2653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Farmers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Settled pastoralists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Transhumant herders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Farmers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Settled pastoralists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Transhumant herders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2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Incidence of conflict over NR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0625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82.2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88.2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62.5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27.8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37.5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</a:tr>
              <a:tr h="30625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Decrease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4.4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4.4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12.5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</a:tr>
              <a:tr h="30625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change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13.3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13.4 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25.0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72.2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62.5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2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Species richness of the vegetation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0625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12.5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</a:tr>
              <a:tr h="30625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Decrease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29.2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64.6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77.8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</a:tr>
              <a:tr h="15312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change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58.3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33.8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22.2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2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Spread of invasive species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0625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95.6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94.1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33.3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9.2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5.6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</a:tr>
              <a:tr h="30625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Decrease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5.9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8.3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27.7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</a:tr>
              <a:tr h="15312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change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4.4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58.4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63.1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44.4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1295400"/>
            <a:ext cx="9226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Table 2. Effect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of transhumant practices on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NRM over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the past 30 years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(CNTNG…)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3429000" y="3429000"/>
            <a:ext cx="2514600" cy="4572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val 5"/>
          <p:cNvSpPr/>
          <p:nvPr/>
        </p:nvSpPr>
        <p:spPr>
          <a:xfrm>
            <a:off x="6019800" y="4038600"/>
            <a:ext cx="2819400" cy="4572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3429000" y="5023104"/>
            <a:ext cx="1371600" cy="4876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val 7"/>
          <p:cNvSpPr/>
          <p:nvPr/>
        </p:nvSpPr>
        <p:spPr>
          <a:xfrm>
            <a:off x="6172200" y="4953000"/>
            <a:ext cx="1575816" cy="4876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3494532" y="5867400"/>
            <a:ext cx="1371600" cy="4876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100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71600" y="1273843"/>
            <a:ext cx="6629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results and discussion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891584"/>
              </p:ext>
            </p:extLst>
          </p:nvPr>
        </p:nvGraphicFramePr>
        <p:xfrm>
          <a:off x="76200" y="2286000"/>
          <a:ext cx="8915399" cy="45523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83047"/>
                <a:gridCol w="970480"/>
                <a:gridCol w="1004692"/>
                <a:gridCol w="1004692"/>
                <a:gridCol w="870345"/>
                <a:gridCol w="821113"/>
                <a:gridCol w="761030"/>
              </a:tblGrid>
              <a:tr h="411347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Bougouni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Koutiala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42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Farmers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Settled pastoralists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Transhumant herders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Farmers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Settled pastoralists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Transhumant herders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757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Farmers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Settled pastoralists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Transhumant herders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Farmer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Settled pastoralists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Transhumant herders (%)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47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Soil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fertility improvement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5472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46.7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11.8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20.8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41.5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55.6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62.5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</a:tr>
              <a:tr h="35472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Decrease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48.9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82.3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41.7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24.7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11.1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</a:tr>
              <a:tr h="35472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change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4.4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5.9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37.5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33.8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33.3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37.5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47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Annual production of vegetation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5472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5.9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8.4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5.6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</a:tr>
              <a:tr h="35472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Decrease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95.6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94.1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45.8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67.7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55.6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noFill/>
                  </a:tcPr>
                </a:tc>
              </a:tr>
              <a:tr h="35472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change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4.4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45.8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32.3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38.8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26" marR="3612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-38100" y="1858618"/>
            <a:ext cx="944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Table 2. Effect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of transhumant practices on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NRM over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the past 30 years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(CNTNG…)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3429000" y="4171950"/>
            <a:ext cx="762000" cy="838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val 5"/>
          <p:cNvSpPr/>
          <p:nvPr/>
        </p:nvSpPr>
        <p:spPr>
          <a:xfrm>
            <a:off x="6397752" y="4248150"/>
            <a:ext cx="2667000" cy="4762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459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1981200"/>
            <a:ext cx="8572500" cy="4724400"/>
          </a:xfrm>
        </p:spPr>
        <p:txBody>
          <a:bodyPr anchor="ctr"/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</a:pP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</a:pPr>
            <a:r>
              <a:rPr lang="en-US" sz="2600" b="1" dirty="0" smtClean="0"/>
              <a:t>This </a:t>
            </a:r>
            <a:r>
              <a:rPr lang="en-US" sz="2600" b="1" dirty="0"/>
              <a:t>negative </a:t>
            </a:r>
            <a:r>
              <a:rPr lang="en-US" sz="2600" b="1" dirty="0" smtClean="0"/>
              <a:t>perception </a:t>
            </a:r>
            <a:r>
              <a:rPr lang="en-US" sz="2600" b="1" dirty="0"/>
              <a:t>of </a:t>
            </a:r>
            <a:r>
              <a:rPr lang="en-US" sz="2600" b="1" dirty="0" smtClean="0"/>
              <a:t>farmers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</a:pPr>
            <a:r>
              <a:rPr lang="en-US" sz="2600" b="1" dirty="0" smtClean="0"/>
              <a:t>         Could </a:t>
            </a:r>
            <a:r>
              <a:rPr lang="en-US" sz="2600" b="1" dirty="0"/>
              <a:t>be explained by the dominance of the ethnic groups who are traditionally farmers in the study sites and who often do not have a favorable view of the transhumant pastoralists because they are seen as competitors for their natural resources </a:t>
            </a:r>
            <a:endParaRPr lang="en-US" sz="2600" b="1" dirty="0" smtClean="0"/>
          </a:p>
          <a:p>
            <a:pPr algn="ctr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</a:pPr>
            <a:r>
              <a:rPr lang="en-US" sz="2600" b="1" dirty="0" smtClean="0"/>
              <a:t>(</a:t>
            </a:r>
            <a:r>
              <a:rPr lang="en-US" sz="2600" b="1" dirty="0"/>
              <a:t>Turner 2003; Ayantunde et al. 2014). </a:t>
            </a:r>
            <a:endParaRPr lang="fr-FR" sz="2600" b="1" dirty="0"/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</a:pP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457200"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  <a:buFont typeface="Wingdings" panose="05000000000000000000" pitchFamily="2" charset="2"/>
              <a:buChar char="ü"/>
            </a:pPr>
            <a:endParaRPr lang="fr-F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95400" y="1115347"/>
            <a:ext cx="6629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results and discussion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rved Right Arrow 5"/>
          <p:cNvSpPr/>
          <p:nvPr/>
        </p:nvSpPr>
        <p:spPr>
          <a:xfrm>
            <a:off x="381000" y="2514600"/>
            <a:ext cx="569976" cy="609600"/>
          </a:xfrm>
          <a:prstGeom prst="curvedRightArrow">
            <a:avLst/>
          </a:prstGeom>
          <a:ln>
            <a:solidFill>
              <a:srgbClr val="EC82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31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2286000"/>
            <a:ext cx="8382000" cy="4495800"/>
          </a:xfrm>
        </p:spPr>
        <p:txBody>
          <a:bodyPr anchor="ctr"/>
          <a:lstStyle/>
          <a:p>
            <a:pPr algn="just">
              <a:spcBef>
                <a:spcPts val="0"/>
              </a:spcBef>
            </a:pPr>
            <a:r>
              <a:rPr lang="en-US" sz="2800" b="1" dirty="0" smtClean="0">
                <a:solidFill>
                  <a:srgbClr val="EC82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Determinants of perception of transhumant practices on natural resource management</a:t>
            </a:r>
          </a:p>
          <a:p>
            <a:pPr algn="just">
              <a:spcBef>
                <a:spcPts val="0"/>
              </a:spcBef>
            </a:pPr>
            <a:endParaRPr lang="en-US" sz="2800" b="1" dirty="0" smtClean="0">
              <a:solidFill>
                <a:srgbClr val="EC82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457200"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socio-professional categories </a:t>
            </a:r>
            <a:endParaRPr lang="fr-F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457200"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location </a:t>
            </a:r>
          </a:p>
          <a:p>
            <a:pPr marL="571500" indent="-457200"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education level </a:t>
            </a:r>
          </a:p>
          <a:p>
            <a:pPr marL="571500" indent="-457200"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Age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</a:pP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457200"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  <a:buFont typeface="Wingdings" panose="05000000000000000000" pitchFamily="2" charset="2"/>
              <a:buChar char="ü"/>
            </a:pPr>
            <a:endParaRPr lang="fr-F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95400" y="1115347"/>
            <a:ext cx="6629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results and discussion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96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62000" y="1328044"/>
            <a:ext cx="8193024" cy="5181600"/>
          </a:xfrm>
        </p:spPr>
        <p:txBody>
          <a:bodyPr anchor="ctr"/>
          <a:lstStyle/>
          <a:p>
            <a:pPr algn="just">
              <a:lnSpc>
                <a:spcPct val="200000"/>
              </a:lnSpc>
              <a:spcBef>
                <a:spcPts val="0"/>
              </a:spcBef>
            </a:pP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results illustrate that : </a:t>
            </a:r>
          </a:p>
          <a:p>
            <a:pPr marL="457200" indent="-342900" algn="just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Bougouni zone is comparatively more affected by transhumant practices </a:t>
            </a:r>
          </a:p>
          <a:p>
            <a:pPr marL="457200" indent="-342900" algn="just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perceived impact of transhumant practices depends on socio-profession groups</a:t>
            </a:r>
          </a:p>
          <a:p>
            <a:pPr algn="just">
              <a:spcBef>
                <a:spcPts val="0"/>
              </a:spcBef>
            </a:pPr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28928" y="822959"/>
            <a:ext cx="6629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72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85800" y="1328044"/>
            <a:ext cx="8269224" cy="4615556"/>
          </a:xfrm>
        </p:spPr>
        <p:txBody>
          <a:bodyPr anchor="ctr"/>
          <a:lstStyle/>
          <a:p>
            <a:pPr algn="just">
              <a:lnSpc>
                <a:spcPct val="200000"/>
              </a:lnSpc>
              <a:spcBef>
                <a:spcPts val="0"/>
              </a:spcBef>
            </a:pP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This study suggest that  : </a:t>
            </a:r>
          </a:p>
          <a:p>
            <a:pPr algn="just">
              <a:lnSpc>
                <a:spcPct val="200000"/>
              </a:lnSpc>
              <a:spcBef>
                <a:spcPts val="0"/>
              </a:spcBef>
            </a:pP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It is necessary to engage all 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actors on how to effectively manage the presence of transhumant herders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promote sustainable use of natural resources in Sudano-Sahelian zone of Mali</a:t>
            </a:r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34290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28928" y="822959"/>
            <a:ext cx="6629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52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3048000"/>
            <a:ext cx="8458200" cy="838200"/>
          </a:xfrm>
        </p:spPr>
        <p:txBody>
          <a:bodyPr anchor="ctr"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94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13944" y="1333500"/>
            <a:ext cx="7772400" cy="838200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292608" y="1752600"/>
            <a:ext cx="8534400" cy="51054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2400" y="2209800"/>
            <a:ext cx="6723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 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200000"/>
              </a:lnSpc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Methodology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200000"/>
              </a:lnSpc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Main results &amp; discussion</a:t>
            </a:r>
          </a:p>
          <a:p>
            <a:pPr marL="342900" indent="-342900">
              <a:lnSpc>
                <a:spcPct val="200000"/>
              </a:lnSpc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 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2363787"/>
            <a:ext cx="3665538" cy="388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11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7536" y="1066800"/>
            <a:ext cx="8991600" cy="5345112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</a:t>
            </a:r>
          </a:p>
          <a:p>
            <a:pPr algn="ctr"/>
            <a:r>
              <a:rPr lang="en-US" sz="2800" b="1" dirty="0"/>
              <a:t>Forage and water </a:t>
            </a:r>
            <a:r>
              <a:rPr lang="en-US" sz="2800" b="1" dirty="0" smtClean="0"/>
              <a:t>scarcity (dry season)</a:t>
            </a:r>
            <a:endParaRPr lang="fr-FR" sz="2800" b="1" u="sng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3810000" y="2209800"/>
            <a:ext cx="1371600" cy="1066800"/>
          </a:xfrm>
          <a:prstGeom prst="down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-54864" y="320040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ncreased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livestock movement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into the  Southern region of Mali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" y="5029200"/>
            <a:ext cx="8763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ncreasing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competition over natural resources 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3749040" y="4114800"/>
            <a:ext cx="1432560" cy="1066800"/>
          </a:xfrm>
          <a:prstGeom prst="down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09600" y="6317528"/>
            <a:ext cx="94278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This may lead to natural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resource degradation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3779520" y="5552420"/>
            <a:ext cx="1432560" cy="963945"/>
          </a:xfrm>
          <a:prstGeom prst="down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395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426243"/>
            <a:ext cx="8991600" cy="56388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Despite the strong presence of transhumant herds in the Sudano-Sahelian zone of Mali in the past 30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years :  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457200" algn="just">
              <a:lnSpc>
                <a:spcPct val="150000"/>
              </a:lnSpc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There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has been limited research on the practice of transhumance in that zone compared to several studies in the Sahelian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zone</a:t>
            </a:r>
          </a:p>
          <a:p>
            <a:pPr marL="571500" indent="-457200" algn="just">
              <a:lnSpc>
                <a:spcPct val="150000"/>
              </a:lnSpc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Few studies addressed the issues of transhumant practices and NRM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43200" y="850612"/>
            <a:ext cx="342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</a:t>
            </a:r>
          </a:p>
        </p:txBody>
      </p:sp>
    </p:spTree>
    <p:extLst>
      <p:ext uri="{BB962C8B-B14F-4D97-AF65-F5344CB8AC3E}">
        <p14:creationId xmlns:p14="http://schemas.microsoft.com/office/powerpoint/2010/main" val="21920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43256" y="1600200"/>
            <a:ext cx="8991600" cy="5105400"/>
          </a:xfrm>
        </p:spPr>
        <p:txBody>
          <a:bodyPr anchor="ctr"/>
          <a:lstStyle/>
          <a:p>
            <a:pPr marL="628650" indent="-514350">
              <a:buClr>
                <a:srgbClr val="156635"/>
              </a:buClr>
              <a:buFont typeface="+mj-lt"/>
              <a:buAutoNum type="alphaLcParenR"/>
            </a:pPr>
            <a:r>
              <a:rPr lang="en-US" sz="2800" b="1" dirty="0" smtClean="0">
                <a:solidFill>
                  <a:srgbClr val="1568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Assumption</a:t>
            </a:r>
          </a:p>
          <a:p>
            <a:pPr>
              <a:lnSpc>
                <a:spcPct val="200000"/>
              </a:lnSpc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assume that natural resources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are affected by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the increase of transhumant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practices in southern region of Mali</a:t>
            </a:r>
          </a:p>
        </p:txBody>
      </p:sp>
      <p:sp>
        <p:nvSpPr>
          <p:cNvPr id="5" name="Rectangle 4"/>
          <p:cNvSpPr/>
          <p:nvPr/>
        </p:nvSpPr>
        <p:spPr>
          <a:xfrm>
            <a:off x="2743200" y="1142999"/>
            <a:ext cx="342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</a:t>
            </a:r>
          </a:p>
        </p:txBody>
      </p:sp>
    </p:spTree>
    <p:extLst>
      <p:ext uri="{BB962C8B-B14F-4D97-AF65-F5344CB8AC3E}">
        <p14:creationId xmlns:p14="http://schemas.microsoft.com/office/powerpoint/2010/main" val="152421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346775"/>
            <a:ext cx="9191244" cy="5803613"/>
          </a:xfrm>
        </p:spPr>
        <p:txBody>
          <a:bodyPr/>
          <a:lstStyle/>
          <a:p>
            <a:pPr marL="628650" indent="-514350">
              <a:lnSpc>
                <a:spcPct val="150000"/>
              </a:lnSpc>
              <a:spcBef>
                <a:spcPts val="0"/>
              </a:spcBef>
              <a:buClr>
                <a:srgbClr val="156635"/>
              </a:buClr>
              <a:buFont typeface="+mj-lt"/>
              <a:buAutoNum type="alphaLcParenR" startAt="2"/>
            </a:pPr>
            <a:r>
              <a:rPr lang="en-US" sz="2800" b="1" dirty="0" smtClean="0">
                <a:solidFill>
                  <a:srgbClr val="1568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fr-FR" sz="2800" b="1" dirty="0" smtClean="0">
                <a:solidFill>
                  <a:srgbClr val="1568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questions</a:t>
            </a:r>
          </a:p>
          <a:p>
            <a:pPr marL="571500" indent="-457200"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What are impacts of transhumant practices on natural resource management 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457200"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is the day to day relation between transhumant herders and host communities? </a:t>
            </a:r>
            <a:endParaRPr lang="en-US" sz="2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457200" algn="just">
              <a:lnSpc>
                <a:spcPct val="150000"/>
              </a:lnSpc>
              <a:spcBef>
                <a:spcPts val="0"/>
              </a:spcBef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are the factors influencing individual’s perceptions of impact of transhumant practices on NRM? </a:t>
            </a:r>
            <a:endParaRPr lang="fr-FR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19400" y="762000"/>
            <a:ext cx="342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</a:t>
            </a:r>
          </a:p>
        </p:txBody>
      </p:sp>
    </p:spTree>
    <p:extLst>
      <p:ext uri="{BB962C8B-B14F-4D97-AF65-F5344CB8AC3E}">
        <p14:creationId xmlns:p14="http://schemas.microsoft.com/office/powerpoint/2010/main" val="60836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52400" y="1752600"/>
            <a:ext cx="8686800" cy="3733800"/>
          </a:xfrm>
        </p:spPr>
        <p:txBody>
          <a:bodyPr anchor="ctr"/>
          <a:lstStyle/>
          <a:p>
            <a:pPr marL="628650" indent="-514350">
              <a:buClr>
                <a:srgbClr val="156635"/>
              </a:buClr>
              <a:buFont typeface="+mj-lt"/>
              <a:buAutoNum type="alphaLcParenR" startAt="3"/>
            </a:pPr>
            <a:r>
              <a:rPr lang="fr-FR" sz="2800" b="1" dirty="0" smtClean="0">
                <a:solidFill>
                  <a:srgbClr val="156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</a:p>
          <a:p>
            <a:pPr algn="just">
              <a:lnSpc>
                <a:spcPct val="200000"/>
              </a:lnSpc>
              <a:buClr>
                <a:srgbClr val="156635"/>
              </a:buClr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nalyze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individual’s perception of impact of transhumant practices on NRM in southern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Mali </a:t>
            </a:r>
            <a:endParaRPr lang="fr-FR" sz="2800" b="1" dirty="0">
              <a:solidFill>
                <a:srgbClr val="1566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43200" y="990600"/>
            <a:ext cx="342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</a:t>
            </a:r>
          </a:p>
        </p:txBody>
      </p:sp>
    </p:spTree>
    <p:extLst>
      <p:ext uri="{BB962C8B-B14F-4D97-AF65-F5344CB8AC3E}">
        <p14:creationId xmlns:p14="http://schemas.microsoft.com/office/powerpoint/2010/main" val="109654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501894" y="2057400"/>
            <a:ext cx="3794506" cy="2971800"/>
          </a:xfrm>
        </p:spPr>
        <p:txBody>
          <a:bodyPr/>
          <a:lstStyle/>
          <a:p>
            <a:pPr marL="571500" indent="-457200"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Southern part of Mali </a:t>
            </a:r>
            <a:endParaRPr lang="fr-F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457200"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Two districts : Bougouni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Koutiala</a:t>
            </a:r>
          </a:p>
          <a:p>
            <a:pPr marL="571500" indent="-457200">
              <a:buClr>
                <a:srgbClr val="EC821C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Six communities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2743200" y="990600"/>
            <a:ext cx="342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Methodology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Study si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14" y="1981200"/>
            <a:ext cx="5514086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1422666"/>
            <a:ext cx="358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lvl="1" indent="0">
              <a:buClr>
                <a:srgbClr val="156635"/>
              </a:buClr>
              <a:buNone/>
            </a:pPr>
            <a:r>
              <a:rPr lang="en-US" sz="2800" b="1" dirty="0">
                <a:solidFill>
                  <a:srgbClr val="1568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800" b="1" dirty="0" smtClean="0">
                <a:solidFill>
                  <a:srgbClr val="1568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Study </a:t>
            </a:r>
            <a:r>
              <a:rPr lang="en-US" sz="2800" b="1" dirty="0">
                <a:solidFill>
                  <a:srgbClr val="1568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</a:t>
            </a:r>
            <a:endParaRPr lang="en-US" sz="2800" dirty="0">
              <a:solidFill>
                <a:srgbClr val="1568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1143000" y="5819775"/>
            <a:ext cx="1081087" cy="504825"/>
          </a:xfrm>
          <a:prstGeom prst="ellipse">
            <a:avLst/>
          </a:prstGeom>
          <a:noFill/>
          <a:ln w="38100" cap="flat" cmpd="sng" algn="ctr">
            <a:solidFill>
              <a:srgbClr val="15673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defTabSz="1279525" eaLnBrk="0" hangingPunct="0">
              <a:defRPr/>
            </a:pPr>
            <a:endParaRPr lang="fr-F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2133600" y="5513387"/>
            <a:ext cx="1008063" cy="354013"/>
          </a:xfrm>
          <a:prstGeom prst="ellipse">
            <a:avLst/>
          </a:prstGeom>
          <a:noFill/>
          <a:ln w="38100" cap="flat" cmpd="sng" algn="ctr">
            <a:solidFill>
              <a:srgbClr val="15673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>
            <a:spAutoFit/>
          </a:bodyPr>
          <a:lstStyle/>
          <a:p>
            <a:pPr defTabSz="1279525" eaLnBrk="0" hangingPunct="0">
              <a:defRPr/>
            </a:pPr>
            <a:endParaRPr lang="fr-F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23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524000"/>
            <a:ext cx="8662416" cy="4572000"/>
          </a:xfrm>
        </p:spPr>
        <p:txBody>
          <a:bodyPr anchor="ctr"/>
          <a:lstStyle/>
          <a:p>
            <a:pPr algn="just">
              <a:lnSpc>
                <a:spcPct val="150000"/>
              </a:lnSpc>
            </a:pPr>
            <a:r>
              <a:rPr lang="fr-FR" sz="2800" b="1" dirty="0" smtClean="0">
                <a:solidFill>
                  <a:srgbClr val="156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sz="2800" b="1" dirty="0" smtClean="0">
                <a:solidFill>
                  <a:srgbClr val="156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fr-FR" sz="2800" b="1" dirty="0" smtClean="0">
                <a:solidFill>
                  <a:srgbClr val="EC82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collection </a:t>
            </a:r>
            <a:r>
              <a:rPr lang="en-US" sz="2800" b="1" dirty="0" smtClean="0">
                <a:solidFill>
                  <a:srgbClr val="EC82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</a:t>
            </a:r>
            <a:r>
              <a:rPr lang="fr-FR" sz="2800" b="1" dirty="0" smtClean="0">
                <a:solidFill>
                  <a:srgbClr val="EC82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algn="just">
              <a:lnSpc>
                <a:spcPct val="150000"/>
              </a:lnSpc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February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to April 2014 : period of transhumance to ensure inclusion of transhumant herders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'perspective</a:t>
            </a:r>
          </a:p>
        </p:txBody>
      </p:sp>
      <p:sp>
        <p:nvSpPr>
          <p:cNvPr id="3" name="Rectangle 2"/>
          <p:cNvSpPr/>
          <p:nvPr/>
        </p:nvSpPr>
        <p:spPr>
          <a:xfrm>
            <a:off x="2743200" y="990600"/>
            <a:ext cx="342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Methodology</a:t>
            </a:r>
            <a:endParaRPr 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21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1508</TotalTime>
  <Words>774</Words>
  <Application>Microsoft Office PowerPoint</Application>
  <PresentationFormat>On-screen Show (4:3)</PresentationFormat>
  <Paragraphs>308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AfricaRISING_presentation_template_Global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Umutoni, Clarisse (ILRI)</dc:creator>
  <cp:lastModifiedBy>Odhong, Jonathan (IITA)</cp:lastModifiedBy>
  <cp:revision>103</cp:revision>
  <cp:lastPrinted>2011-10-06T11:45:23Z</cp:lastPrinted>
  <dcterms:created xsi:type="dcterms:W3CDTF">2014-09-15T11:47:26Z</dcterms:created>
  <dcterms:modified xsi:type="dcterms:W3CDTF">2016-12-14T07:58:22Z</dcterms:modified>
</cp:coreProperties>
</file>